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5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99"/>
    <a:srgbClr val="3333CC"/>
    <a:srgbClr val="FF66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581" autoAdjust="0"/>
  </p:normalViewPr>
  <p:slideViewPr>
    <p:cSldViewPr>
      <p:cViewPr varScale="1">
        <p:scale>
          <a:sx n="80" d="100"/>
          <a:sy n="80" d="100"/>
        </p:scale>
        <p:origin x="-84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CE9B94D-927D-43B0-9623-9FD522CCAD34}" type="datetimeFigureOut">
              <a:rPr lang="ru-RU"/>
              <a:pPr>
                <a:defRPr/>
              </a:pPr>
              <a:t>19.03.2014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961964F-17C5-46EA-B2C2-9283D36D4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FC35F-8EB9-4FBC-967A-C743D5971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70CE3-78A9-4CAD-ADBF-7F940B6CE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AEDE4-A8A9-4403-9C11-36AC27C361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0D9A0-B85D-46F7-B322-5ED3FF0B4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88D84-743D-49B1-9B7E-2A3FDC59FC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D7988-78C8-4CCD-A4B7-1A55D7BC9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050E9-A102-4186-98A0-727D13C52E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F1F19-38EA-459C-9679-61330BB2D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CB5B5-A844-4856-9470-A6705D3B4D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4D940-A317-4CCA-9555-2B5E889D8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D3F68-7347-4D65-ABEF-1B6D78FFD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A4E59AE-1CDC-4363-8982-BC17A08519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894" r:id="rId4"/>
    <p:sldLayoutId id="2147483900" r:id="rId5"/>
    <p:sldLayoutId id="2147483895" r:id="rId6"/>
    <p:sldLayoutId id="2147483901" r:id="rId7"/>
    <p:sldLayoutId id="2147483902" r:id="rId8"/>
    <p:sldLayoutId id="2147483903" r:id="rId9"/>
    <p:sldLayoutId id="2147483896" r:id="rId10"/>
    <p:sldLayoutId id="214748390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1538" y="1214422"/>
            <a:ext cx="69294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7200" dirty="0">
                <a:solidFill>
                  <a:srgbClr val="FF0000"/>
                </a:solidFill>
              </a:rPr>
              <a:t>“</a:t>
            </a:r>
            <a:r>
              <a:rPr lang="en-US" sz="7200" b="1" dirty="0">
                <a:solidFill>
                  <a:srgbClr val="FF0000"/>
                </a:solidFill>
              </a:rPr>
              <a:t>T</a:t>
            </a:r>
            <a:r>
              <a:rPr lang="en-US" sz="5400" b="1" dirty="0">
                <a:solidFill>
                  <a:srgbClr val="FF0000"/>
                </a:solidFill>
              </a:rPr>
              <a:t>o keep fit and healthy”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 l="5000" r="8750" b="3500"/>
          <a:stretch>
            <a:fillRect/>
          </a:stretch>
        </p:blipFill>
        <p:spPr bwMode="auto">
          <a:xfrm>
            <a:off x="1357290" y="2786058"/>
            <a:ext cx="2264544" cy="3167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786058"/>
            <a:ext cx="4191008" cy="314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Homework</a:t>
            </a:r>
            <a:r>
              <a:rPr lang="ru-RU" cap="none" dirty="0" smtClean="0"/>
              <a:t>:</a:t>
            </a:r>
            <a:endParaRPr lang="ru-RU" cap="none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874705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00B050"/>
                </a:solidFill>
              </a:rPr>
              <a:t>Write a shot story about your illness.</a:t>
            </a:r>
            <a:br>
              <a:rPr lang="en-US" b="1" dirty="0" smtClean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31748" name="Picture 4" descr="C:\Documents and Settings\UserXP.HOME-4BCFFC7A0C.001\Рабочий стол\41.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714620"/>
            <a:ext cx="2819416" cy="2643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2357422" y="2428868"/>
            <a:ext cx="4572032" cy="100013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en-US" sz="5400" b="1" dirty="0" smtClean="0">
                <a:solidFill>
                  <a:srgbClr val="7030A0"/>
                </a:solidFill>
              </a:rPr>
              <a:t>“illness”</a:t>
            </a:r>
            <a:endParaRPr lang="ru-RU" sz="5400" b="1" dirty="0" smtClean="0">
              <a:solidFill>
                <a:srgbClr val="7030A0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 b="10625"/>
          <a:stretch>
            <a:fillRect/>
          </a:stretch>
        </p:blipFill>
        <p:spPr bwMode="auto">
          <a:xfrm>
            <a:off x="2000232" y="4286256"/>
            <a:ext cx="2300996" cy="205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 l="15909" r="28409"/>
          <a:stretch>
            <a:fillRect/>
          </a:stretch>
        </p:blipFill>
        <p:spPr bwMode="auto">
          <a:xfrm>
            <a:off x="1000100" y="1857364"/>
            <a:ext cx="2125283" cy="2024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/>
          <a:srcRect r="51250" b="10000"/>
          <a:stretch>
            <a:fillRect/>
          </a:stretch>
        </p:blipFill>
        <p:spPr bwMode="auto">
          <a:xfrm>
            <a:off x="4857752" y="3714752"/>
            <a:ext cx="2476498" cy="2286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285728"/>
            <a:ext cx="2171190" cy="1909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1357298"/>
            <a:ext cx="2750343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cap="none" dirty="0" smtClean="0">
                <a:latin typeface="Times New Roman" pitchFamily="18" charset="0"/>
                <a:cs typeface="Times New Roman" pitchFamily="18" charset="0"/>
              </a:rPr>
              <a:t>Let's make a cluster. Write down the words of the songs on the topic “illness” around the main word and you may add own. It will be your cluster</a:t>
            </a:r>
            <a:r>
              <a:rPr lang="ru-RU" sz="2000" cap="none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482013" cy="4525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  </a:t>
            </a:r>
            <a:endParaRPr lang="en-US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 </a:t>
            </a:r>
            <a:endParaRPr lang="en-US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" name="Овал 3"/>
          <p:cNvSpPr/>
          <p:nvPr/>
        </p:nvSpPr>
        <p:spPr>
          <a:xfrm>
            <a:off x="4071938" y="2928938"/>
            <a:ext cx="1714500" cy="1571625"/>
          </a:xfrm>
          <a:prstGeom prst="ellips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93" name="TextBox 4"/>
          <p:cNvSpPr txBox="1">
            <a:spLocks noChangeArrowheads="1"/>
          </p:cNvSpPr>
          <p:nvPr/>
        </p:nvSpPr>
        <p:spPr bwMode="auto">
          <a:xfrm>
            <a:off x="4357688" y="3429000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latin typeface="Malgun Gothic" pitchFamily="34" charset="-127"/>
                <a:ea typeface="Malgun Gothic" pitchFamily="34" charset="-127"/>
              </a:rPr>
              <a:t>Illness</a:t>
            </a:r>
            <a:endParaRPr lang="ru-RU" sz="2400" dirty="0">
              <a:latin typeface="Malgun Gothic" pitchFamily="34" charset="-127"/>
              <a:ea typeface="Malgun Gothic" pitchFamily="34" charset="-127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429250" y="2143125"/>
            <a:ext cx="1214438" cy="9286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6"/>
          </p:cNvCxnSpPr>
          <p:nvPr/>
        </p:nvCxnSpPr>
        <p:spPr>
          <a:xfrm flipV="1">
            <a:off x="5786438" y="3643313"/>
            <a:ext cx="1928812" cy="714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5"/>
          </p:cNvCxnSpPr>
          <p:nvPr/>
        </p:nvCxnSpPr>
        <p:spPr>
          <a:xfrm rot="16200000" flipH="1">
            <a:off x="5688693" y="4117065"/>
            <a:ext cx="873110" cy="11797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1"/>
          </p:cNvCxnSpPr>
          <p:nvPr/>
        </p:nvCxnSpPr>
        <p:spPr>
          <a:xfrm rot="16200000" flipV="1">
            <a:off x="3117850" y="1954213"/>
            <a:ext cx="1087437" cy="13223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2"/>
          </p:cNvCxnSpPr>
          <p:nvPr/>
        </p:nvCxnSpPr>
        <p:spPr>
          <a:xfrm rot="10800000">
            <a:off x="2714625" y="3714750"/>
            <a:ext cx="1357313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4" idx="3"/>
          </p:cNvCxnSpPr>
          <p:nvPr/>
        </p:nvCxnSpPr>
        <p:spPr>
          <a:xfrm rot="5400000">
            <a:off x="3475038" y="4224337"/>
            <a:ext cx="801688" cy="8937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714500" y="1571625"/>
            <a:ext cx="142875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Cough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215063" y="1571625"/>
            <a:ext cx="20716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Sore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throat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43000" y="3500438"/>
            <a:ext cx="1500188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Headache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715250" y="3500438"/>
            <a:ext cx="11430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Flu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500166" y="5143500"/>
            <a:ext cx="2143147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Temperature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215074" y="5214950"/>
            <a:ext cx="2214563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Teeth aches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00108"/>
            <a:ext cx="8686800" cy="342902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700" cap="none" dirty="0" smtClean="0"/>
              <a:t>    Give definitions to the words you have written down! You may work with a dictionary. </a:t>
            </a:r>
            <a:r>
              <a:rPr lang="ru-RU" sz="2700" cap="none" dirty="0" smtClean="0"/>
              <a:t/>
            </a:r>
            <a:br>
              <a:rPr lang="ru-RU" sz="2700" cap="none" dirty="0" smtClean="0"/>
            </a:br>
            <a:r>
              <a:rPr lang="en-US" sz="2700" cap="none" dirty="0" smtClean="0"/>
              <a:t/>
            </a:r>
            <a:br>
              <a:rPr lang="en-US" sz="2700" cap="none" dirty="0" smtClean="0"/>
            </a:br>
            <a:r>
              <a:rPr lang="en-US" sz="2700" cap="none" dirty="0" smtClean="0"/>
              <a:t/>
            </a:r>
            <a:br>
              <a:rPr lang="en-US" sz="2700" cap="none" dirty="0" smtClean="0"/>
            </a:br>
            <a:r>
              <a:rPr lang="en-US" sz="2700" cap="none" dirty="0" smtClean="0"/>
              <a:t>    Present your cluster the group</a:t>
            </a:r>
            <a:r>
              <a:rPr lang="ru-RU" sz="2700" cap="none" dirty="0" smtClean="0"/>
              <a:t>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285991"/>
            <a:ext cx="2331178" cy="357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cap="none" dirty="0" smtClean="0"/>
              <a:t>Divide into pairs to share information and complete your cluster.</a:t>
            </a:r>
            <a:endParaRPr lang="ru-RU" sz="240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482013" cy="4525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  </a:t>
            </a:r>
            <a:endParaRPr lang="en-US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 </a:t>
            </a:r>
            <a:endParaRPr lang="en-US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4" name="Овал 3"/>
          <p:cNvSpPr/>
          <p:nvPr/>
        </p:nvSpPr>
        <p:spPr>
          <a:xfrm>
            <a:off x="4071938" y="2928938"/>
            <a:ext cx="1714500" cy="1571625"/>
          </a:xfrm>
          <a:prstGeom prst="ellipse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4357688" y="3429000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sto MT" pitchFamily="18" charset="0"/>
                <a:ea typeface="Malgun Gothic" pitchFamily="34" charset="-127"/>
                <a:cs typeface="Times New Roman" pitchFamily="18" charset="0"/>
              </a:rPr>
              <a:t>Illness</a:t>
            </a:r>
            <a:endParaRPr lang="ru-RU" sz="2400" b="1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429250" y="2143125"/>
            <a:ext cx="1214438" cy="9286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6"/>
          </p:cNvCxnSpPr>
          <p:nvPr/>
        </p:nvCxnSpPr>
        <p:spPr>
          <a:xfrm flipV="1">
            <a:off x="5786438" y="3643313"/>
            <a:ext cx="1928812" cy="714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5"/>
          </p:cNvCxnSpPr>
          <p:nvPr/>
        </p:nvCxnSpPr>
        <p:spPr>
          <a:xfrm rot="16200000" flipH="1">
            <a:off x="5688807" y="4117181"/>
            <a:ext cx="730250" cy="10366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1"/>
          </p:cNvCxnSpPr>
          <p:nvPr/>
        </p:nvCxnSpPr>
        <p:spPr>
          <a:xfrm rot="16200000" flipV="1">
            <a:off x="3117850" y="1954213"/>
            <a:ext cx="1087437" cy="13223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2"/>
          </p:cNvCxnSpPr>
          <p:nvPr/>
        </p:nvCxnSpPr>
        <p:spPr>
          <a:xfrm rot="10800000">
            <a:off x="2714625" y="3714750"/>
            <a:ext cx="1357313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4" idx="3"/>
          </p:cNvCxnSpPr>
          <p:nvPr/>
        </p:nvCxnSpPr>
        <p:spPr>
          <a:xfrm rot="5400000">
            <a:off x="3475038" y="4224337"/>
            <a:ext cx="801688" cy="8937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714500" y="1571625"/>
            <a:ext cx="142875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Cough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215063" y="1571625"/>
            <a:ext cx="20716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Sore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throat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43000" y="3500438"/>
            <a:ext cx="1500188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Headache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715250" y="3500438"/>
            <a:ext cx="11430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Flu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28813" y="5143500"/>
            <a:ext cx="17145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Temperature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43625" y="5072063"/>
            <a:ext cx="2214563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Teeth aches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>
            <a:stCxn id="4" idx="0"/>
          </p:cNvCxnSpPr>
          <p:nvPr/>
        </p:nvCxnSpPr>
        <p:spPr>
          <a:xfrm rot="5400000" flipH="1" flipV="1">
            <a:off x="4429919" y="2428082"/>
            <a:ext cx="100012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4" idx="4"/>
          </p:cNvCxnSpPr>
          <p:nvPr/>
        </p:nvCxnSpPr>
        <p:spPr>
          <a:xfrm rot="5400000">
            <a:off x="4394200" y="5037138"/>
            <a:ext cx="1071563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3571875" y="1285875"/>
            <a:ext cx="2143125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Irritation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000500" y="5643563"/>
            <a:ext cx="2143125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</a:rPr>
              <a:t>Sleepiness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  <p:bldP spid="26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142876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100" cap="none" dirty="0" smtClean="0">
                <a:solidFill>
                  <a:srgbClr val="000099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Let’s discuss one interesting problem now! Is chronic tiredness illness?</a:t>
            </a:r>
            <a:r>
              <a:rPr lang="en-US" cap="none" dirty="0" smtClean="0"/>
              <a:t/>
            </a:r>
            <a:br>
              <a:rPr lang="en-US" cap="none" dirty="0" smtClean="0"/>
            </a:br>
            <a:r>
              <a:rPr lang="en-US" cap="none" dirty="0" smtClean="0"/>
              <a:t> </a:t>
            </a:r>
            <a:endParaRPr lang="ru-RU" cap="none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285750" y="1214438"/>
            <a:ext cx="8686800" cy="4525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400" dirty="0" smtClean="0"/>
              <a:t>         A graphic </a:t>
            </a:r>
            <a:r>
              <a:rPr lang="en-US" sz="2400" dirty="0" err="1" smtClean="0"/>
              <a:t>systematizer</a:t>
            </a:r>
            <a:r>
              <a:rPr lang="en-US" sz="2400" dirty="0" smtClean="0"/>
              <a:t> in the form of a fishbone will help us follow the discussion. We’ll make a conclusion at the tail of our fish! Don’t forget to sound polite and use the following phrases</a:t>
            </a:r>
            <a:r>
              <a:rPr lang="en-US" sz="2400" dirty="0" smtClean="0"/>
              <a:t>!</a:t>
            </a:r>
            <a:endParaRPr lang="ru-RU" sz="2400" dirty="0" smtClean="0"/>
          </a:p>
          <a:p>
            <a:pPr eaLnBrk="1" hangingPunct="1">
              <a:buNone/>
            </a:pPr>
            <a:r>
              <a:rPr lang="ru-RU" sz="2400" dirty="0" smtClean="0"/>
              <a:t>     </a:t>
            </a:r>
            <a:r>
              <a:rPr lang="en-US" sz="2400" dirty="0" smtClean="0">
                <a:solidFill>
                  <a:srgbClr val="009900"/>
                </a:solidFill>
              </a:rPr>
              <a:t>I </a:t>
            </a:r>
            <a:r>
              <a:rPr lang="en-US" sz="2400" dirty="0" smtClean="0">
                <a:solidFill>
                  <a:srgbClr val="009900"/>
                </a:solidFill>
              </a:rPr>
              <a:t>think </a:t>
            </a:r>
            <a:r>
              <a:rPr lang="en-US" sz="2400" dirty="0" smtClean="0">
                <a:solidFill>
                  <a:srgbClr val="009900"/>
                </a:solidFill>
              </a:rPr>
              <a:t>that</a:t>
            </a:r>
            <a:r>
              <a:rPr lang="ru-RU" sz="2400" dirty="0" smtClean="0">
                <a:solidFill>
                  <a:srgbClr val="009900"/>
                </a:solidFill>
              </a:rPr>
              <a:t>…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en-US" sz="2400" dirty="0" smtClean="0">
                <a:solidFill>
                  <a:srgbClr val="009900"/>
                </a:solidFill>
              </a:rPr>
              <a:t>I </a:t>
            </a:r>
            <a:r>
              <a:rPr lang="en-US" sz="2400" dirty="0" err="1" smtClean="0">
                <a:solidFill>
                  <a:srgbClr val="009900"/>
                </a:solidFill>
              </a:rPr>
              <a:t>didn</a:t>
            </a:r>
            <a:r>
              <a:rPr lang="ru-RU" sz="2400" dirty="0" smtClean="0">
                <a:solidFill>
                  <a:srgbClr val="009900"/>
                </a:solidFill>
              </a:rPr>
              <a:t>’</a:t>
            </a:r>
            <a:r>
              <a:rPr lang="en-US" sz="2400" dirty="0" smtClean="0">
                <a:solidFill>
                  <a:srgbClr val="009900"/>
                </a:solidFill>
              </a:rPr>
              <a:t>t know </a:t>
            </a:r>
            <a:r>
              <a:rPr lang="en-US" sz="2400" dirty="0" smtClean="0">
                <a:solidFill>
                  <a:srgbClr val="009900"/>
                </a:solidFill>
              </a:rPr>
              <a:t>that</a:t>
            </a:r>
            <a:r>
              <a:rPr lang="ru-RU" sz="2400" dirty="0" smtClean="0">
                <a:solidFill>
                  <a:srgbClr val="009900"/>
                </a:solidFill>
              </a:rPr>
              <a:t> …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en-US" sz="2400" dirty="0" smtClean="0">
                <a:solidFill>
                  <a:srgbClr val="009900"/>
                </a:solidFill>
              </a:rPr>
              <a:t>I </a:t>
            </a:r>
            <a:r>
              <a:rPr lang="en-US" sz="2400" dirty="0" smtClean="0">
                <a:solidFill>
                  <a:srgbClr val="009900"/>
                </a:solidFill>
              </a:rPr>
              <a:t>am of opinion </a:t>
            </a:r>
            <a:r>
              <a:rPr lang="en-US" sz="2400" dirty="0" smtClean="0">
                <a:solidFill>
                  <a:srgbClr val="009900"/>
                </a:solidFill>
              </a:rPr>
              <a:t>that</a:t>
            </a:r>
            <a:r>
              <a:rPr lang="ru-RU" sz="2400" dirty="0" smtClean="0">
                <a:solidFill>
                  <a:srgbClr val="009900"/>
                </a:solidFill>
              </a:rPr>
              <a:t>…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en-US" sz="2400" dirty="0" smtClean="0">
                <a:solidFill>
                  <a:srgbClr val="009900"/>
                </a:solidFill>
              </a:rPr>
              <a:t>it </a:t>
            </a:r>
            <a:r>
              <a:rPr lang="en-US" sz="2400" dirty="0" smtClean="0">
                <a:solidFill>
                  <a:srgbClr val="009900"/>
                </a:solidFill>
              </a:rPr>
              <a:t>is new for me </a:t>
            </a:r>
            <a:r>
              <a:rPr lang="en-US" sz="2400" dirty="0" smtClean="0">
                <a:solidFill>
                  <a:srgbClr val="009900"/>
                </a:solidFill>
              </a:rPr>
              <a:t>that</a:t>
            </a:r>
            <a:r>
              <a:rPr lang="ru-RU" sz="2400" dirty="0" smtClean="0">
                <a:solidFill>
                  <a:srgbClr val="009900"/>
                </a:solidFill>
              </a:rPr>
              <a:t>…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en-US" sz="2400" dirty="0" smtClean="0">
                <a:solidFill>
                  <a:srgbClr val="009900"/>
                </a:solidFill>
              </a:rPr>
              <a:t>I </a:t>
            </a:r>
            <a:r>
              <a:rPr lang="en-US" sz="2400" dirty="0" smtClean="0">
                <a:solidFill>
                  <a:srgbClr val="009900"/>
                </a:solidFill>
              </a:rPr>
              <a:t>don</a:t>
            </a:r>
            <a:r>
              <a:rPr lang="ru-RU" sz="2400" dirty="0" smtClean="0">
                <a:solidFill>
                  <a:srgbClr val="009900"/>
                </a:solidFill>
              </a:rPr>
              <a:t>’</a:t>
            </a:r>
            <a:r>
              <a:rPr lang="en-US" sz="2400" dirty="0" smtClean="0">
                <a:solidFill>
                  <a:srgbClr val="009900"/>
                </a:solidFill>
              </a:rPr>
              <a:t>t understand why</a:t>
            </a:r>
            <a:r>
              <a:rPr lang="en-US" sz="2400" dirty="0" smtClean="0">
                <a:solidFill>
                  <a:srgbClr val="009900"/>
                </a:solidFill>
              </a:rPr>
              <a:t> </a:t>
            </a:r>
            <a:r>
              <a:rPr lang="ru-RU" sz="2400" dirty="0" smtClean="0">
                <a:solidFill>
                  <a:srgbClr val="009900"/>
                </a:solidFill>
              </a:rPr>
              <a:t>...</a:t>
            </a:r>
            <a:endParaRPr lang="ru-RU" sz="2400" dirty="0" smtClean="0">
              <a:solidFill>
                <a:srgbClr val="009900"/>
              </a:solidFill>
            </a:endParaRPr>
          </a:p>
        </p:txBody>
      </p:sp>
      <p:pic>
        <p:nvPicPr>
          <p:cNvPr id="15364" name="Рисунок 3"/>
          <p:cNvPicPr>
            <a:picLocks noChangeAspect="1" noChangeArrowheads="1"/>
          </p:cNvPicPr>
          <p:nvPr/>
        </p:nvPicPr>
        <p:blipFill>
          <a:blip r:embed="rId2"/>
          <a:srcRect l="2650" t="12254" r="13518" b="17157"/>
          <a:stretch>
            <a:fillRect/>
          </a:stretch>
        </p:blipFill>
        <p:spPr bwMode="auto">
          <a:xfrm>
            <a:off x="4214810" y="3429000"/>
            <a:ext cx="4572000" cy="2314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128588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700" cap="none" dirty="0" smtClean="0">
                <a:latin typeface="Times New Roman" pitchFamily="18" charset="0"/>
                <a:cs typeface="Times New Roman" pitchFamily="18" charset="0"/>
              </a:rPr>
              <a:t>Read the text </a:t>
            </a:r>
            <a:r>
              <a:rPr lang="ru-RU" sz="2700" cap="none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700" cap="none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“SEVEN DEADLY HEALTH SINS”</a:t>
            </a:r>
            <a:r>
              <a:rPr lang="ru-RU" sz="2700" cap="none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cap="none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700" cap="none" dirty="0" smtClean="0">
                <a:latin typeface="Times New Roman" pitchFamily="18" charset="0"/>
                <a:cs typeface="Times New Roman" pitchFamily="18" charset="0"/>
              </a:rPr>
              <a:t>and complete the table.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25" y="1928811"/>
          <a:ext cx="6072210" cy="196452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036105"/>
                <a:gridCol w="3036105"/>
              </a:tblGrid>
              <a:tr h="39290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Цитата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Комментарий</a:t>
                      </a:r>
                      <a:endParaRPr lang="ru-RU" dirty="0"/>
                    </a:p>
                  </a:txBody>
                  <a:tcPr/>
                </a:tc>
              </a:tr>
              <a:tr h="392905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92905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92905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929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402" name="Picture 18" descr="C:\Documents and Settings\UserXP.HOME-4BCFFC7A0C.001\Рабочий стол\7996677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4071942"/>
            <a:ext cx="2162181" cy="2051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714488"/>
          <a:ext cx="8543924" cy="418236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271962"/>
                <a:gridCol w="427196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Information of good and bad habits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Commentary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1. People can die of pride, envy or anger.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I don’t agree. There are many people which are very angry, but they live happy, have got money and a good job.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2. Obesity and physical inactivity are known form the ancient times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I agree. I think people like eating tasty food from the ancient times. That is why they have led to obesity.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3. Too much or too little sleeping is dangerous.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I am of opinion that only too little sleeping is dangerous for health.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4. Drinking alcohol and smoking are bad habits.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Quite agree.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5. Eating between meals and skipping breakfast is unhealthy.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Of course, but all the people are very busy today. They haven’t got an opportunity to have regularly meals.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6. Poor health habits double the chance of dying or lead to diseases.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I agree. Many people for example die of cancer, because of smoking and drinking.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7. Sleeping so much as your want is good for health.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That true. Sleeping is useful.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8. Eating regularly is a good way to live.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Quite true. I’d like to have a diet too.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71472" y="357166"/>
            <a:ext cx="3500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Reflection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Let's sum up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1357298"/>
            <a:ext cx="51435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3333CC"/>
                </a:solidFill>
              </a:rPr>
              <a:t>1. Было интересно …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3333CC"/>
                </a:solidFill>
              </a:rPr>
              <a:t>2. Было трудно …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3333CC"/>
                </a:solidFill>
              </a:rPr>
              <a:t>3. Я выполнял задания …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3333CC"/>
                </a:solidFill>
              </a:rPr>
              <a:t>4. У меня получилось …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3333CC"/>
                </a:solidFill>
              </a:rPr>
              <a:t>5. Мне захотелось </a:t>
            </a:r>
            <a:r>
              <a:rPr lang="ru-RU" sz="3600" dirty="0" smtClean="0"/>
              <a:t>…</a:t>
            </a:r>
            <a:endParaRPr lang="ru-RU" sz="3600" dirty="0"/>
          </a:p>
        </p:txBody>
      </p:sp>
      <p:pic>
        <p:nvPicPr>
          <p:cNvPr id="30725" name="Picture 5" descr="C:\Documents and Settings\UserXP.HOME-4BCFFC7A0C.001\Рабочий стол\357458179.jp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1581150" cy="1581150"/>
          </a:xfrm>
          <a:prstGeom prst="rect">
            <a:avLst/>
          </a:prstGeom>
          <a:noFill/>
        </p:spPr>
      </p:pic>
      <p:pic>
        <p:nvPicPr>
          <p:cNvPr id="30726" name="Picture 6" descr="C:\Documents and Settings\UserXP.HOME-4BCFFC7A0C.001\Рабочий стол\739172991.jpg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286256"/>
            <a:ext cx="2014337" cy="2164943"/>
          </a:xfrm>
          <a:prstGeom prst="rect">
            <a:avLst/>
          </a:prstGeom>
          <a:noFill/>
        </p:spPr>
      </p:pic>
      <p:pic>
        <p:nvPicPr>
          <p:cNvPr id="30729" name="Picture 9" descr="C:\Documents and Settings\UserXP.HOME-4BCFFC7A0C.001\Рабочий стол\363613694.jp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18765" y="928670"/>
            <a:ext cx="1525201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775</TotalTime>
  <Words>427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Слайд 1</vt:lpstr>
      <vt:lpstr>Слайд 2</vt:lpstr>
      <vt:lpstr>Let's make a cluster. Write down the words of the songs on the topic “illness” around the main word and you may add own. It will be your cluster.</vt:lpstr>
      <vt:lpstr>    Give definitions to the words you have written down! You may work with a dictionary.        Present your cluster the group! </vt:lpstr>
      <vt:lpstr>Divide into pairs to share information and complete your cluster.</vt:lpstr>
      <vt:lpstr>Let’s discuss one interesting problem now! Is chronic tiredness illness?  </vt:lpstr>
      <vt:lpstr>Read the text   “SEVEN DEADLY HEALTH SINS” and complete the table. </vt:lpstr>
      <vt:lpstr>Слайд 8</vt:lpstr>
      <vt:lpstr>Let's sum up</vt:lpstr>
      <vt:lpstr>Homework:</vt:lpstr>
    </vt:vector>
  </TitlesOfParts>
  <Company>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Матери.</dc:title>
  <dc:creator>name</dc:creator>
  <cp:lastModifiedBy>UserXP</cp:lastModifiedBy>
  <cp:revision>75</cp:revision>
  <dcterms:created xsi:type="dcterms:W3CDTF">2008-11-27T12:24:30Z</dcterms:created>
  <dcterms:modified xsi:type="dcterms:W3CDTF">2014-03-19T17:21:16Z</dcterms:modified>
</cp:coreProperties>
</file>